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6423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100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429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49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99394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336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100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238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233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440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34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85A553E-5A26-4D22-963E-5DD6461A9DA9}" type="datetimeFigureOut">
              <a:rPr lang="hu-HU" smtClean="0"/>
              <a:t>2020. 04. 30.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EFC8B64-40DD-4BA3-AA81-C9403ECADDB6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4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53551" y="2764485"/>
            <a:ext cx="8310368" cy="1576115"/>
          </a:xfrm>
        </p:spPr>
        <p:txBody>
          <a:bodyPr/>
          <a:lstStyle/>
          <a:p>
            <a:pPr algn="l"/>
            <a:r>
              <a:rPr lang="hu-HU" sz="4800" b="1" dirty="0" smtClean="0"/>
              <a:t>Szavatosság, jótállás</a:t>
            </a:r>
            <a:endParaRPr lang="hu-HU" sz="48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3551" y="5553442"/>
            <a:ext cx="6774450" cy="77886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hu-HU" dirty="0" smtClean="0"/>
              <a:t>Készítette: Borsos Emese, Joó Judit, Katona Baján</a:t>
            </a:r>
          </a:p>
          <a:p>
            <a:pPr algn="l"/>
            <a:r>
              <a:rPr lang="hu-HU" dirty="0" smtClean="0"/>
              <a:t>Az Egri Dobó István Gimnázium csapata (10. A)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4222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5917" y="2278224"/>
            <a:ext cx="3329963" cy="3567818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-921673" y="1616504"/>
            <a:ext cx="11324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i="1" dirty="0"/>
              <a:t>„Nem az iskolának, </a:t>
            </a:r>
            <a:endParaRPr lang="hu-HU" sz="4000" b="1" i="1" dirty="0" smtClean="0"/>
          </a:p>
          <a:p>
            <a:pPr algn="ctr"/>
            <a:r>
              <a:rPr lang="hu-HU" sz="4000" b="1" i="1" dirty="0" smtClean="0"/>
              <a:t>hanem </a:t>
            </a:r>
            <a:r>
              <a:rPr lang="hu-HU" sz="4000" b="1" i="1" dirty="0"/>
              <a:t>az életnek tanulunk.” </a:t>
            </a:r>
          </a:p>
        </p:txBody>
      </p:sp>
    </p:spTree>
    <p:extLst>
      <p:ext uri="{BB962C8B-B14F-4D97-AF65-F5344CB8AC3E}">
        <p14:creationId xmlns:p14="http://schemas.microsoft.com/office/powerpoint/2010/main" val="72038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89993" y="630622"/>
            <a:ext cx="9601200" cy="3581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400" dirty="0" smtClean="0"/>
              <a:t>Az első dián szereplő mottó jegyében, arra szeretnénk felhívni a figyelmet, hogy az iskolában olyan dolgokat is tanulunk, amelyeknek a való életben nem minden esetben vesszük hasznát, viszont sok minden pedig váratlanul ér minket, amikor belépünk a felnőttek világába, ezért elsősorban, hálásak vagyunk a verseny során kapott segédanyagokért és feladatokért, amiken keresztül sokat tanultunk a fogyasztóvédelemről. Másrészt, szeretnénk, ha nem csak mi, de az országban még több fiatal hallja ezeket a jogokat, és el tudja sajátítani őket, hogy aztán a később esetlegesen fellépő problémákat könnyebben kezelhessék.</a:t>
            </a:r>
            <a:endParaRPr lang="hu-HU" sz="24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1389993" y="4212022"/>
            <a:ext cx="960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dirty="0" smtClean="0"/>
              <a:t>A </a:t>
            </a:r>
            <a:r>
              <a:rPr lang="hu-HU" sz="2400" b="1" dirty="0" smtClean="0"/>
              <a:t>szavatosság és jótállás </a:t>
            </a:r>
            <a:r>
              <a:rPr lang="hu-HU" sz="2400" dirty="0" smtClean="0"/>
              <a:t>témakörén keresztül szeretnénk bemutatni az ötletünket, hogy milyen módon lehetne minél több fiatalnak megmutatni, hogy milyen fontos a fogyasztók védelme és, hogy az ezzel kapcsolatos jogok mekkora szerepet játszanak az életünkben.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2751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772886"/>
            <a:ext cx="9601200" cy="925286"/>
          </a:xfrm>
        </p:spPr>
        <p:txBody>
          <a:bodyPr/>
          <a:lstStyle/>
          <a:p>
            <a:r>
              <a:rPr lang="hu-HU" dirty="0" smtClean="0"/>
              <a:t>Mi is az a szavatosság és a jótállás?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71600" y="1857829"/>
            <a:ext cx="9601200" cy="3973285"/>
          </a:xfrm>
        </p:spPr>
        <p:txBody>
          <a:bodyPr>
            <a:noAutofit/>
          </a:bodyPr>
          <a:lstStyle/>
          <a:p>
            <a:r>
              <a:rPr lang="hu-HU" dirty="0" smtClean="0"/>
              <a:t>A szavatossági jogok akkor illetnek meg minket, amikor egy általunk vásárolt termék anyag-, vagy gyártási hibás.</a:t>
            </a:r>
          </a:p>
          <a:p>
            <a:r>
              <a:rPr lang="hu-HU" dirty="0" smtClean="0"/>
              <a:t>A jótállás is ebben ugyanerre a problémára vonatkozik, sokkal jobban járunk vele, de ellentétben a szavatossággal, nem minden esetben van rá lehetőségünk. </a:t>
            </a:r>
          </a:p>
          <a:p>
            <a:r>
              <a:rPr lang="hu-HU" dirty="0" smtClean="0"/>
              <a:t>Mindkét esetben az alábbiakra van lehetőségünk:</a:t>
            </a:r>
          </a:p>
          <a:p>
            <a:pPr marL="987552" lvl="1" indent="-457200">
              <a:buFont typeface="+mj-lt"/>
              <a:buAutoNum type="arabicPeriod"/>
            </a:pPr>
            <a:r>
              <a:rPr lang="hu-HU" dirty="0" smtClean="0"/>
              <a:t>A termék kicserélése</a:t>
            </a:r>
          </a:p>
          <a:p>
            <a:pPr marL="987552" lvl="1" indent="-457200">
              <a:buFont typeface="+mj-lt"/>
              <a:buAutoNum type="arabicPeriod"/>
            </a:pPr>
            <a:r>
              <a:rPr lang="hu-HU" dirty="0" smtClean="0"/>
              <a:t>Kijavítása</a:t>
            </a:r>
          </a:p>
          <a:p>
            <a:pPr marL="987552" lvl="1" indent="-457200">
              <a:buFont typeface="+mj-lt"/>
              <a:buAutoNum type="arabicPeriod"/>
            </a:pPr>
            <a:r>
              <a:rPr lang="hu-HU" dirty="0" smtClean="0"/>
              <a:t>Mi intézzük a javítást, de anyagilag az eladó állja</a:t>
            </a:r>
          </a:p>
          <a:p>
            <a:pPr marL="987552" lvl="1" indent="-457200">
              <a:buFont typeface="+mj-lt"/>
              <a:buAutoNum type="arabicPeriod"/>
            </a:pPr>
            <a:r>
              <a:rPr lang="hu-HU" dirty="0" smtClean="0"/>
              <a:t>Kérhetünk árleszállítást</a:t>
            </a:r>
          </a:p>
          <a:p>
            <a:pPr marL="987552" lvl="1" indent="-457200">
              <a:buFont typeface="+mj-lt"/>
              <a:buAutoNum type="arabicPeriod"/>
            </a:pPr>
            <a:r>
              <a:rPr lang="hu-HU" dirty="0" smtClean="0"/>
              <a:t>Vételár visszafizetését kérhetjük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2167" r="98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5435">
            <a:off x="8391988" y="3416522"/>
            <a:ext cx="324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39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7597" y="286656"/>
            <a:ext cx="9601200" cy="867229"/>
          </a:xfrm>
        </p:spPr>
        <p:txBody>
          <a:bodyPr/>
          <a:lstStyle/>
          <a:p>
            <a:r>
              <a:rPr lang="hu-HU" dirty="0" smtClean="0"/>
              <a:t>Fogyasztói tudatosság fejlesztése:</a:t>
            </a:r>
            <a:endParaRPr lang="hu-HU" dirty="0"/>
          </a:p>
        </p:txBody>
      </p:sp>
      <p:sp>
        <p:nvSpPr>
          <p:cNvPr id="14" name="Szabadkézi sokszög 13"/>
          <p:cNvSpPr/>
          <p:nvPr/>
        </p:nvSpPr>
        <p:spPr>
          <a:xfrm>
            <a:off x="1015997" y="1153885"/>
            <a:ext cx="3207657" cy="5210629"/>
          </a:xfrm>
          <a:custGeom>
            <a:avLst/>
            <a:gdLst>
              <a:gd name="connsiteX0" fmla="*/ 1603828 w 3207657"/>
              <a:gd name="connsiteY0" fmla="*/ 4437745 h 5210629"/>
              <a:gd name="connsiteX1" fmla="*/ 1872342 w 3207657"/>
              <a:gd name="connsiteY1" fmla="*/ 4691745 h 5210629"/>
              <a:gd name="connsiteX2" fmla="*/ 1603828 w 3207657"/>
              <a:gd name="connsiteY2" fmla="*/ 4945745 h 5210629"/>
              <a:gd name="connsiteX3" fmla="*/ 1335314 w 3207657"/>
              <a:gd name="connsiteY3" fmla="*/ 4691745 h 5210629"/>
              <a:gd name="connsiteX4" fmla="*/ 1603828 w 3207657"/>
              <a:gd name="connsiteY4" fmla="*/ 4437745 h 5210629"/>
              <a:gd name="connsiteX5" fmla="*/ 602352 w 3207657"/>
              <a:gd name="connsiteY5" fmla="*/ 152400 h 5210629"/>
              <a:gd name="connsiteX6" fmla="*/ 101599 w 3207657"/>
              <a:gd name="connsiteY6" fmla="*/ 653153 h 5210629"/>
              <a:gd name="connsiteX7" fmla="*/ 101599 w 3207657"/>
              <a:gd name="connsiteY7" fmla="*/ 4557475 h 5210629"/>
              <a:gd name="connsiteX8" fmla="*/ 602352 w 3207657"/>
              <a:gd name="connsiteY8" fmla="*/ 5058228 h 5210629"/>
              <a:gd name="connsiteX9" fmla="*/ 2605304 w 3207657"/>
              <a:gd name="connsiteY9" fmla="*/ 5058228 h 5210629"/>
              <a:gd name="connsiteX10" fmla="*/ 3106057 w 3207657"/>
              <a:gd name="connsiteY10" fmla="*/ 4557475 h 5210629"/>
              <a:gd name="connsiteX11" fmla="*/ 3106057 w 3207657"/>
              <a:gd name="connsiteY11" fmla="*/ 653153 h 5210629"/>
              <a:gd name="connsiteX12" fmla="*/ 2605304 w 3207657"/>
              <a:gd name="connsiteY12" fmla="*/ 152400 h 5210629"/>
              <a:gd name="connsiteX13" fmla="*/ 534620 w 3207657"/>
              <a:gd name="connsiteY13" fmla="*/ 0 h 5210629"/>
              <a:gd name="connsiteX14" fmla="*/ 2673037 w 3207657"/>
              <a:gd name="connsiteY14" fmla="*/ 0 h 5210629"/>
              <a:gd name="connsiteX15" fmla="*/ 3207657 w 3207657"/>
              <a:gd name="connsiteY15" fmla="*/ 534620 h 5210629"/>
              <a:gd name="connsiteX16" fmla="*/ 3207657 w 3207657"/>
              <a:gd name="connsiteY16" fmla="*/ 4676009 h 5210629"/>
              <a:gd name="connsiteX17" fmla="*/ 2673037 w 3207657"/>
              <a:gd name="connsiteY17" fmla="*/ 5210629 h 5210629"/>
              <a:gd name="connsiteX18" fmla="*/ 534620 w 3207657"/>
              <a:gd name="connsiteY18" fmla="*/ 5210629 h 5210629"/>
              <a:gd name="connsiteX19" fmla="*/ 0 w 3207657"/>
              <a:gd name="connsiteY19" fmla="*/ 4676009 h 5210629"/>
              <a:gd name="connsiteX20" fmla="*/ 0 w 3207657"/>
              <a:gd name="connsiteY20" fmla="*/ 534620 h 5210629"/>
              <a:gd name="connsiteX21" fmla="*/ 534620 w 3207657"/>
              <a:gd name="connsiteY21" fmla="*/ 0 h 5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7657" h="5210629">
                <a:moveTo>
                  <a:pt x="1603828" y="4437745"/>
                </a:moveTo>
                <a:cubicBezTo>
                  <a:pt x="1752124" y="4437745"/>
                  <a:pt x="1872342" y="4551465"/>
                  <a:pt x="1872342" y="4691745"/>
                </a:cubicBezTo>
                <a:cubicBezTo>
                  <a:pt x="1872342" y="4832025"/>
                  <a:pt x="1752124" y="4945745"/>
                  <a:pt x="1603828" y="4945745"/>
                </a:cubicBezTo>
                <a:cubicBezTo>
                  <a:pt x="1455532" y="4945745"/>
                  <a:pt x="1335314" y="4832025"/>
                  <a:pt x="1335314" y="4691745"/>
                </a:cubicBezTo>
                <a:cubicBezTo>
                  <a:pt x="1335314" y="4551465"/>
                  <a:pt x="1455532" y="4437745"/>
                  <a:pt x="1603828" y="4437745"/>
                </a:cubicBezTo>
                <a:close/>
                <a:moveTo>
                  <a:pt x="602352" y="152400"/>
                </a:moveTo>
                <a:cubicBezTo>
                  <a:pt x="325794" y="152400"/>
                  <a:pt x="101599" y="376595"/>
                  <a:pt x="101599" y="653153"/>
                </a:cubicBezTo>
                <a:lnTo>
                  <a:pt x="101599" y="4557475"/>
                </a:lnTo>
                <a:cubicBezTo>
                  <a:pt x="101599" y="4834033"/>
                  <a:pt x="325794" y="5058228"/>
                  <a:pt x="602352" y="5058228"/>
                </a:cubicBezTo>
                <a:lnTo>
                  <a:pt x="2605304" y="5058228"/>
                </a:lnTo>
                <a:cubicBezTo>
                  <a:pt x="2881862" y="5058228"/>
                  <a:pt x="3106057" y="4834033"/>
                  <a:pt x="3106057" y="4557475"/>
                </a:cubicBezTo>
                <a:lnTo>
                  <a:pt x="3106057" y="653153"/>
                </a:lnTo>
                <a:cubicBezTo>
                  <a:pt x="3106057" y="376595"/>
                  <a:pt x="2881862" y="152400"/>
                  <a:pt x="2605304" y="152400"/>
                </a:cubicBezTo>
                <a:close/>
                <a:moveTo>
                  <a:pt x="534620" y="0"/>
                </a:moveTo>
                <a:lnTo>
                  <a:pt x="2673037" y="0"/>
                </a:lnTo>
                <a:cubicBezTo>
                  <a:pt x="2968299" y="0"/>
                  <a:pt x="3207657" y="239358"/>
                  <a:pt x="3207657" y="534620"/>
                </a:cubicBezTo>
                <a:lnTo>
                  <a:pt x="3207657" y="4676009"/>
                </a:lnTo>
                <a:cubicBezTo>
                  <a:pt x="3207657" y="4971271"/>
                  <a:pt x="2968299" y="5210629"/>
                  <a:pt x="2673037" y="5210629"/>
                </a:cubicBezTo>
                <a:lnTo>
                  <a:pt x="534620" y="5210629"/>
                </a:lnTo>
                <a:cubicBezTo>
                  <a:pt x="239358" y="5210629"/>
                  <a:pt x="0" y="4971271"/>
                  <a:pt x="0" y="4676009"/>
                </a:cubicBezTo>
                <a:lnTo>
                  <a:pt x="0" y="534620"/>
                </a:lnTo>
                <a:cubicBezTo>
                  <a:pt x="0" y="239358"/>
                  <a:pt x="239358" y="0"/>
                  <a:pt x="53462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4615543" y="1458686"/>
            <a:ext cx="6821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/>
              <a:t>A tapasztalatok azt mutatják, hogy igenis szükség van arra, hogy a fiatalok is megismerjék ezen jogaikat és felkészülve lépjenek a felnőtt korba, ahol valóban szembesülhetnek olyan problémákkal, ahol a szavatossági és jótállási jogaikat kell érvényesíteniük. </a:t>
            </a:r>
            <a:endParaRPr lang="hu-HU" sz="2000" dirty="0"/>
          </a:p>
        </p:txBody>
      </p:sp>
      <p:sp>
        <p:nvSpPr>
          <p:cNvPr id="11" name="Téglalap 10"/>
          <p:cNvSpPr/>
          <p:nvPr/>
        </p:nvSpPr>
        <p:spPr>
          <a:xfrm>
            <a:off x="1449825" y="4735613"/>
            <a:ext cx="2340000" cy="54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Jótállás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449825" y="4023567"/>
            <a:ext cx="2340000" cy="540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Szavatosság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4615543" y="3394703"/>
            <a:ext cx="658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/>
              <a:t>A mai, rohamosan fejlődő világban, ahol szinte mindenki rendelkezik egy okostelefonnal, a legegyszerűbben, azon keresztül lehet elérni az embereket. Ezért egy mobil applikáció tervét szeretnénk bemutatni.</a:t>
            </a:r>
          </a:p>
        </p:txBody>
      </p:sp>
      <p:sp>
        <p:nvSpPr>
          <p:cNvPr id="3" name="Téglalap 2"/>
          <p:cNvSpPr/>
          <p:nvPr/>
        </p:nvSpPr>
        <p:spPr>
          <a:xfrm>
            <a:off x="1305825" y="1909923"/>
            <a:ext cx="2628000" cy="1680029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Szavatosság és jótállás</a:t>
            </a:r>
            <a:endParaRPr lang="hu-HU" sz="28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696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0" grpId="0"/>
      <p:bldP spid="11" grpId="0" animBg="1"/>
      <p:bldP spid="12" grpId="0" animBg="1"/>
      <p:bldP spid="13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09770" y="261257"/>
            <a:ext cx="5138059" cy="2700000"/>
          </a:xfrm>
        </p:spPr>
        <p:txBody>
          <a:bodyPr/>
          <a:lstStyle/>
          <a:p>
            <a:pPr marL="0" indent="0" algn="just">
              <a:buNone/>
            </a:pPr>
            <a:r>
              <a:rPr lang="hu-HU" dirty="0" smtClean="0"/>
              <a:t>Elsősorban fiatalok számára, akár tanórák keretein belül használható alkalmazásról van szó. Az adott témáról, - jelen esetben a szavatosságról és jótállásról – a legfontosabb információkat találják meg ezen a felületen a diákok, azt a tudást elsajátíthatják feladatok/ feleletválasztós kérdések segítségével és végül egy teszt kitöltésével megtudhatják, mennyire tanulták meg az adott leckét.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5" name="Szabadkézi sokszög 4"/>
          <p:cNvSpPr/>
          <p:nvPr/>
        </p:nvSpPr>
        <p:spPr>
          <a:xfrm>
            <a:off x="1168399" y="261257"/>
            <a:ext cx="3897087" cy="6015265"/>
          </a:xfrm>
          <a:custGeom>
            <a:avLst/>
            <a:gdLst>
              <a:gd name="connsiteX0" fmla="*/ 1603828 w 3207657"/>
              <a:gd name="connsiteY0" fmla="*/ 4437745 h 5210629"/>
              <a:gd name="connsiteX1" fmla="*/ 1872342 w 3207657"/>
              <a:gd name="connsiteY1" fmla="*/ 4691745 h 5210629"/>
              <a:gd name="connsiteX2" fmla="*/ 1603828 w 3207657"/>
              <a:gd name="connsiteY2" fmla="*/ 4945745 h 5210629"/>
              <a:gd name="connsiteX3" fmla="*/ 1335314 w 3207657"/>
              <a:gd name="connsiteY3" fmla="*/ 4691745 h 5210629"/>
              <a:gd name="connsiteX4" fmla="*/ 1603828 w 3207657"/>
              <a:gd name="connsiteY4" fmla="*/ 4437745 h 5210629"/>
              <a:gd name="connsiteX5" fmla="*/ 602352 w 3207657"/>
              <a:gd name="connsiteY5" fmla="*/ 152400 h 5210629"/>
              <a:gd name="connsiteX6" fmla="*/ 101599 w 3207657"/>
              <a:gd name="connsiteY6" fmla="*/ 653153 h 5210629"/>
              <a:gd name="connsiteX7" fmla="*/ 101599 w 3207657"/>
              <a:gd name="connsiteY7" fmla="*/ 4557475 h 5210629"/>
              <a:gd name="connsiteX8" fmla="*/ 602352 w 3207657"/>
              <a:gd name="connsiteY8" fmla="*/ 5058228 h 5210629"/>
              <a:gd name="connsiteX9" fmla="*/ 2605304 w 3207657"/>
              <a:gd name="connsiteY9" fmla="*/ 5058228 h 5210629"/>
              <a:gd name="connsiteX10" fmla="*/ 3106057 w 3207657"/>
              <a:gd name="connsiteY10" fmla="*/ 4557475 h 5210629"/>
              <a:gd name="connsiteX11" fmla="*/ 3106057 w 3207657"/>
              <a:gd name="connsiteY11" fmla="*/ 653153 h 5210629"/>
              <a:gd name="connsiteX12" fmla="*/ 2605304 w 3207657"/>
              <a:gd name="connsiteY12" fmla="*/ 152400 h 5210629"/>
              <a:gd name="connsiteX13" fmla="*/ 534620 w 3207657"/>
              <a:gd name="connsiteY13" fmla="*/ 0 h 5210629"/>
              <a:gd name="connsiteX14" fmla="*/ 2673037 w 3207657"/>
              <a:gd name="connsiteY14" fmla="*/ 0 h 5210629"/>
              <a:gd name="connsiteX15" fmla="*/ 3207657 w 3207657"/>
              <a:gd name="connsiteY15" fmla="*/ 534620 h 5210629"/>
              <a:gd name="connsiteX16" fmla="*/ 3207657 w 3207657"/>
              <a:gd name="connsiteY16" fmla="*/ 4676009 h 5210629"/>
              <a:gd name="connsiteX17" fmla="*/ 2673037 w 3207657"/>
              <a:gd name="connsiteY17" fmla="*/ 5210629 h 5210629"/>
              <a:gd name="connsiteX18" fmla="*/ 534620 w 3207657"/>
              <a:gd name="connsiteY18" fmla="*/ 5210629 h 5210629"/>
              <a:gd name="connsiteX19" fmla="*/ 0 w 3207657"/>
              <a:gd name="connsiteY19" fmla="*/ 4676009 h 5210629"/>
              <a:gd name="connsiteX20" fmla="*/ 0 w 3207657"/>
              <a:gd name="connsiteY20" fmla="*/ 534620 h 5210629"/>
              <a:gd name="connsiteX21" fmla="*/ 534620 w 3207657"/>
              <a:gd name="connsiteY21" fmla="*/ 0 h 5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7657" h="5210629">
                <a:moveTo>
                  <a:pt x="1603828" y="4437745"/>
                </a:moveTo>
                <a:cubicBezTo>
                  <a:pt x="1752124" y="4437745"/>
                  <a:pt x="1872342" y="4551465"/>
                  <a:pt x="1872342" y="4691745"/>
                </a:cubicBezTo>
                <a:cubicBezTo>
                  <a:pt x="1872342" y="4832025"/>
                  <a:pt x="1752124" y="4945745"/>
                  <a:pt x="1603828" y="4945745"/>
                </a:cubicBezTo>
                <a:cubicBezTo>
                  <a:pt x="1455532" y="4945745"/>
                  <a:pt x="1335314" y="4832025"/>
                  <a:pt x="1335314" y="4691745"/>
                </a:cubicBezTo>
                <a:cubicBezTo>
                  <a:pt x="1335314" y="4551465"/>
                  <a:pt x="1455532" y="4437745"/>
                  <a:pt x="1603828" y="4437745"/>
                </a:cubicBezTo>
                <a:close/>
                <a:moveTo>
                  <a:pt x="602352" y="152400"/>
                </a:moveTo>
                <a:cubicBezTo>
                  <a:pt x="325794" y="152400"/>
                  <a:pt x="101599" y="376595"/>
                  <a:pt x="101599" y="653153"/>
                </a:cubicBezTo>
                <a:lnTo>
                  <a:pt x="101599" y="4557475"/>
                </a:lnTo>
                <a:cubicBezTo>
                  <a:pt x="101599" y="4834033"/>
                  <a:pt x="325794" y="5058228"/>
                  <a:pt x="602352" y="5058228"/>
                </a:cubicBezTo>
                <a:lnTo>
                  <a:pt x="2605304" y="5058228"/>
                </a:lnTo>
                <a:cubicBezTo>
                  <a:pt x="2881862" y="5058228"/>
                  <a:pt x="3106057" y="4834033"/>
                  <a:pt x="3106057" y="4557475"/>
                </a:cubicBezTo>
                <a:lnTo>
                  <a:pt x="3106057" y="653153"/>
                </a:lnTo>
                <a:cubicBezTo>
                  <a:pt x="3106057" y="376595"/>
                  <a:pt x="2881862" y="152400"/>
                  <a:pt x="2605304" y="152400"/>
                </a:cubicBezTo>
                <a:close/>
                <a:moveTo>
                  <a:pt x="534620" y="0"/>
                </a:moveTo>
                <a:lnTo>
                  <a:pt x="2673037" y="0"/>
                </a:lnTo>
                <a:cubicBezTo>
                  <a:pt x="2968299" y="0"/>
                  <a:pt x="3207657" y="239358"/>
                  <a:pt x="3207657" y="534620"/>
                </a:cubicBezTo>
                <a:lnTo>
                  <a:pt x="3207657" y="4676009"/>
                </a:lnTo>
                <a:cubicBezTo>
                  <a:pt x="3207657" y="4971271"/>
                  <a:pt x="2968299" y="5210629"/>
                  <a:pt x="2673037" y="5210629"/>
                </a:cubicBezTo>
                <a:lnTo>
                  <a:pt x="534620" y="5210629"/>
                </a:lnTo>
                <a:cubicBezTo>
                  <a:pt x="239358" y="5210629"/>
                  <a:pt x="0" y="4971271"/>
                  <a:pt x="0" y="4676009"/>
                </a:cubicBezTo>
                <a:lnTo>
                  <a:pt x="0" y="534620"/>
                </a:lnTo>
                <a:cubicBezTo>
                  <a:pt x="0" y="239358"/>
                  <a:pt x="239358" y="0"/>
                  <a:pt x="53462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596570" y="791028"/>
            <a:ext cx="2989943" cy="68217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A szavatosság</a:t>
            </a:r>
            <a:r>
              <a:rPr lang="hu-H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712683" y="1640115"/>
            <a:ext cx="275771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600" dirty="0"/>
              <a:t>A szavatossági jogok akkor illetnek meg minket, amikor egy általunk vásárolt termék anyag-, vagy gyártási </a:t>
            </a:r>
            <a:r>
              <a:rPr lang="hu-HU" sz="1600" dirty="0" smtClean="0"/>
              <a:t>hibás</a:t>
            </a:r>
            <a:r>
              <a:rPr lang="hu-HU" sz="1600" dirty="0"/>
              <a:t> </a:t>
            </a:r>
            <a:r>
              <a:rPr lang="hu-HU" sz="1600" dirty="0" smtClean="0"/>
              <a:t>és az eladó erről minket nem tájékoztatott a termék megvásárlásakor. Ilyenkor van lehetőségünk:</a:t>
            </a:r>
          </a:p>
          <a:p>
            <a:pPr marL="285750" indent="-285750">
              <a:buFontTx/>
              <a:buChar char="-"/>
            </a:pPr>
            <a:r>
              <a:rPr lang="hu-HU" sz="1600" dirty="0" smtClean="0"/>
              <a:t>A termék cseréjére,</a:t>
            </a:r>
          </a:p>
          <a:p>
            <a:pPr marL="285750" indent="-285750">
              <a:buFontTx/>
              <a:buChar char="-"/>
            </a:pPr>
            <a:r>
              <a:rPr lang="hu-HU" sz="1600" dirty="0" smtClean="0"/>
              <a:t>kijavítására, </a:t>
            </a:r>
          </a:p>
          <a:p>
            <a:pPr marL="285750" indent="-285750">
              <a:buFontTx/>
              <a:buChar char="-"/>
            </a:pPr>
            <a:r>
              <a:rPr lang="hu-HU" sz="1600" dirty="0" smtClean="0"/>
              <a:t>Árleszállításra,</a:t>
            </a:r>
          </a:p>
          <a:p>
            <a:pPr marL="285750" indent="-285750">
              <a:buFontTx/>
              <a:buChar char="-"/>
            </a:pPr>
            <a:r>
              <a:rPr lang="hu-HU" sz="1600" dirty="0" smtClean="0"/>
              <a:t>a vételár visszafizetésére. </a:t>
            </a:r>
          </a:p>
          <a:p>
            <a:endParaRPr lang="hu-HU" sz="1600" dirty="0"/>
          </a:p>
          <a:p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2960910" y="4831031"/>
            <a:ext cx="1509488" cy="38685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Feladat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Egyenes összekötő 17"/>
          <p:cNvCxnSpPr/>
          <p:nvPr/>
        </p:nvCxnSpPr>
        <p:spPr>
          <a:xfrm flipV="1">
            <a:off x="4267200" y="4831031"/>
            <a:ext cx="1995709" cy="24896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églalap 19"/>
          <p:cNvSpPr/>
          <p:nvPr/>
        </p:nvSpPr>
        <p:spPr>
          <a:xfrm>
            <a:off x="5609770" y="3559668"/>
            <a:ext cx="5842001" cy="2208893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dirty="0" smtClean="0">
                <a:solidFill>
                  <a:schemeClr val="tx1"/>
                </a:solidFill>
              </a:rPr>
              <a:t>Kisebb </a:t>
            </a:r>
            <a:r>
              <a:rPr lang="hu-HU" dirty="0">
                <a:solidFill>
                  <a:schemeClr val="tx1"/>
                </a:solidFill>
              </a:rPr>
              <a:t>esztétikai hiba miatt leértékelnek egy laptopot. Az eladó a vásárlás előtt tájékoztat </a:t>
            </a:r>
            <a:r>
              <a:rPr lang="hu-HU" dirty="0" smtClean="0">
                <a:solidFill>
                  <a:schemeClr val="tx1"/>
                </a:solidFill>
              </a:rPr>
              <a:t>erről. A </a:t>
            </a:r>
            <a:r>
              <a:rPr lang="hu-HU" dirty="0">
                <a:solidFill>
                  <a:schemeClr val="tx1"/>
                </a:solidFill>
              </a:rPr>
              <a:t>termék meghibásodása esetén, van-e </a:t>
            </a:r>
            <a:r>
              <a:rPr lang="hu-HU" dirty="0" smtClean="0">
                <a:solidFill>
                  <a:schemeClr val="tx1"/>
                </a:solidFill>
              </a:rPr>
              <a:t>lehetőséged </a:t>
            </a:r>
            <a:r>
              <a:rPr lang="hu-HU" dirty="0">
                <a:solidFill>
                  <a:schemeClr val="tx1"/>
                </a:solidFill>
              </a:rPr>
              <a:t>reklamálni?</a:t>
            </a:r>
          </a:p>
          <a:p>
            <a:pPr algn="just"/>
            <a:r>
              <a:rPr lang="hu-HU" dirty="0">
                <a:solidFill>
                  <a:schemeClr val="tx1"/>
                </a:solidFill>
              </a:rPr>
              <a:t>a) </a:t>
            </a:r>
            <a:r>
              <a:rPr lang="hu-HU" sz="1600" dirty="0">
                <a:solidFill>
                  <a:schemeClr val="tx1"/>
                </a:solidFill>
              </a:rPr>
              <a:t>Nem, mivel akciósan vásároltam meg.</a:t>
            </a:r>
          </a:p>
          <a:p>
            <a:pPr algn="just"/>
            <a:r>
              <a:rPr lang="hu-HU" sz="1600" dirty="0">
                <a:solidFill>
                  <a:schemeClr val="tx1"/>
                </a:solidFill>
              </a:rPr>
              <a:t>b) Igen.</a:t>
            </a:r>
          </a:p>
          <a:p>
            <a:pPr algn="just"/>
            <a:r>
              <a:rPr lang="hu-HU" sz="1600" dirty="0">
                <a:solidFill>
                  <a:schemeClr val="tx1"/>
                </a:solidFill>
              </a:rPr>
              <a:t>c) Csak olyan hiba miatt, </a:t>
            </a:r>
            <a:r>
              <a:rPr lang="hu-HU" sz="1600" dirty="0" smtClean="0">
                <a:solidFill>
                  <a:schemeClr val="tx1"/>
                </a:solidFill>
              </a:rPr>
              <a:t>amit </a:t>
            </a:r>
            <a:r>
              <a:rPr lang="hu-HU" sz="1600" dirty="0">
                <a:solidFill>
                  <a:schemeClr val="tx1"/>
                </a:solidFill>
              </a:rPr>
              <a:t>a vásárlás előtt nem közöltek</a:t>
            </a:r>
            <a:r>
              <a:rPr lang="hu-H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1" name="Szövegdoboz 20"/>
          <p:cNvSpPr txBox="1"/>
          <p:nvPr/>
        </p:nvSpPr>
        <p:spPr>
          <a:xfrm>
            <a:off x="5609770" y="3039333"/>
            <a:ext cx="3421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Nézzünk egy példát:</a:t>
            </a:r>
            <a:endParaRPr lang="hu-HU" sz="2000" dirty="0"/>
          </a:p>
        </p:txBody>
      </p:sp>
      <p:sp>
        <p:nvSpPr>
          <p:cNvPr id="2" name="Szövegdoboz 1"/>
          <p:cNvSpPr txBox="1"/>
          <p:nvPr/>
        </p:nvSpPr>
        <p:spPr>
          <a:xfrm>
            <a:off x="1712683" y="4849928"/>
            <a:ext cx="887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1/3</a:t>
            </a:r>
            <a:endParaRPr lang="hu-HU" dirty="0"/>
          </a:p>
        </p:txBody>
      </p:sp>
      <p:cxnSp>
        <p:nvCxnSpPr>
          <p:cNvPr id="15" name="Egyenes összekötő 14"/>
          <p:cNvCxnSpPr/>
          <p:nvPr/>
        </p:nvCxnSpPr>
        <p:spPr>
          <a:xfrm>
            <a:off x="1596570" y="5535827"/>
            <a:ext cx="689430" cy="0"/>
          </a:xfrm>
          <a:prstGeom prst="line">
            <a:avLst/>
          </a:prstGeom>
          <a:ln w="7620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Háromszög 16"/>
          <p:cNvSpPr/>
          <p:nvPr/>
        </p:nvSpPr>
        <p:spPr>
          <a:xfrm rot="5400000">
            <a:off x="2116731" y="5444594"/>
            <a:ext cx="301464" cy="222422"/>
          </a:xfrm>
          <a:prstGeom prst="triangle">
            <a:avLst/>
          </a:prstGeom>
          <a:solidFill>
            <a:schemeClr val="tx2">
              <a:lumMod val="90000"/>
              <a:lumOff val="1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3814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9" grpId="0"/>
      <p:bldP spid="10" grpId="0" animBg="1"/>
      <p:bldP spid="20" grpId="0" animBg="1"/>
      <p:bldP spid="21" grpId="0"/>
      <p:bldP spid="2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/>
          <p:nvPr/>
        </p:nvSpPr>
        <p:spPr>
          <a:xfrm>
            <a:off x="1119234" y="383058"/>
            <a:ext cx="3898800" cy="6015600"/>
          </a:xfrm>
          <a:custGeom>
            <a:avLst/>
            <a:gdLst>
              <a:gd name="connsiteX0" fmla="*/ 1603828 w 3207657"/>
              <a:gd name="connsiteY0" fmla="*/ 4437745 h 5210629"/>
              <a:gd name="connsiteX1" fmla="*/ 1872342 w 3207657"/>
              <a:gd name="connsiteY1" fmla="*/ 4691745 h 5210629"/>
              <a:gd name="connsiteX2" fmla="*/ 1603828 w 3207657"/>
              <a:gd name="connsiteY2" fmla="*/ 4945745 h 5210629"/>
              <a:gd name="connsiteX3" fmla="*/ 1335314 w 3207657"/>
              <a:gd name="connsiteY3" fmla="*/ 4691745 h 5210629"/>
              <a:gd name="connsiteX4" fmla="*/ 1603828 w 3207657"/>
              <a:gd name="connsiteY4" fmla="*/ 4437745 h 5210629"/>
              <a:gd name="connsiteX5" fmla="*/ 602352 w 3207657"/>
              <a:gd name="connsiteY5" fmla="*/ 152400 h 5210629"/>
              <a:gd name="connsiteX6" fmla="*/ 101599 w 3207657"/>
              <a:gd name="connsiteY6" fmla="*/ 653153 h 5210629"/>
              <a:gd name="connsiteX7" fmla="*/ 101599 w 3207657"/>
              <a:gd name="connsiteY7" fmla="*/ 4557475 h 5210629"/>
              <a:gd name="connsiteX8" fmla="*/ 602352 w 3207657"/>
              <a:gd name="connsiteY8" fmla="*/ 5058228 h 5210629"/>
              <a:gd name="connsiteX9" fmla="*/ 2605304 w 3207657"/>
              <a:gd name="connsiteY9" fmla="*/ 5058228 h 5210629"/>
              <a:gd name="connsiteX10" fmla="*/ 3106057 w 3207657"/>
              <a:gd name="connsiteY10" fmla="*/ 4557475 h 5210629"/>
              <a:gd name="connsiteX11" fmla="*/ 3106057 w 3207657"/>
              <a:gd name="connsiteY11" fmla="*/ 653153 h 5210629"/>
              <a:gd name="connsiteX12" fmla="*/ 2605304 w 3207657"/>
              <a:gd name="connsiteY12" fmla="*/ 152400 h 5210629"/>
              <a:gd name="connsiteX13" fmla="*/ 534620 w 3207657"/>
              <a:gd name="connsiteY13" fmla="*/ 0 h 5210629"/>
              <a:gd name="connsiteX14" fmla="*/ 2673037 w 3207657"/>
              <a:gd name="connsiteY14" fmla="*/ 0 h 5210629"/>
              <a:gd name="connsiteX15" fmla="*/ 3207657 w 3207657"/>
              <a:gd name="connsiteY15" fmla="*/ 534620 h 5210629"/>
              <a:gd name="connsiteX16" fmla="*/ 3207657 w 3207657"/>
              <a:gd name="connsiteY16" fmla="*/ 4676009 h 5210629"/>
              <a:gd name="connsiteX17" fmla="*/ 2673037 w 3207657"/>
              <a:gd name="connsiteY17" fmla="*/ 5210629 h 5210629"/>
              <a:gd name="connsiteX18" fmla="*/ 534620 w 3207657"/>
              <a:gd name="connsiteY18" fmla="*/ 5210629 h 5210629"/>
              <a:gd name="connsiteX19" fmla="*/ 0 w 3207657"/>
              <a:gd name="connsiteY19" fmla="*/ 4676009 h 5210629"/>
              <a:gd name="connsiteX20" fmla="*/ 0 w 3207657"/>
              <a:gd name="connsiteY20" fmla="*/ 534620 h 5210629"/>
              <a:gd name="connsiteX21" fmla="*/ 534620 w 3207657"/>
              <a:gd name="connsiteY21" fmla="*/ 0 h 5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7657" h="5210629">
                <a:moveTo>
                  <a:pt x="1603828" y="4437745"/>
                </a:moveTo>
                <a:cubicBezTo>
                  <a:pt x="1752124" y="4437745"/>
                  <a:pt x="1872342" y="4551465"/>
                  <a:pt x="1872342" y="4691745"/>
                </a:cubicBezTo>
                <a:cubicBezTo>
                  <a:pt x="1872342" y="4832025"/>
                  <a:pt x="1752124" y="4945745"/>
                  <a:pt x="1603828" y="4945745"/>
                </a:cubicBezTo>
                <a:cubicBezTo>
                  <a:pt x="1455532" y="4945745"/>
                  <a:pt x="1335314" y="4832025"/>
                  <a:pt x="1335314" y="4691745"/>
                </a:cubicBezTo>
                <a:cubicBezTo>
                  <a:pt x="1335314" y="4551465"/>
                  <a:pt x="1455532" y="4437745"/>
                  <a:pt x="1603828" y="4437745"/>
                </a:cubicBezTo>
                <a:close/>
                <a:moveTo>
                  <a:pt x="602352" y="152400"/>
                </a:moveTo>
                <a:cubicBezTo>
                  <a:pt x="325794" y="152400"/>
                  <a:pt x="101599" y="376595"/>
                  <a:pt x="101599" y="653153"/>
                </a:cubicBezTo>
                <a:lnTo>
                  <a:pt x="101599" y="4557475"/>
                </a:lnTo>
                <a:cubicBezTo>
                  <a:pt x="101599" y="4834033"/>
                  <a:pt x="325794" y="5058228"/>
                  <a:pt x="602352" y="5058228"/>
                </a:cubicBezTo>
                <a:lnTo>
                  <a:pt x="2605304" y="5058228"/>
                </a:lnTo>
                <a:cubicBezTo>
                  <a:pt x="2881862" y="5058228"/>
                  <a:pt x="3106057" y="4834033"/>
                  <a:pt x="3106057" y="4557475"/>
                </a:cubicBezTo>
                <a:lnTo>
                  <a:pt x="3106057" y="653153"/>
                </a:lnTo>
                <a:cubicBezTo>
                  <a:pt x="3106057" y="376595"/>
                  <a:pt x="2881862" y="152400"/>
                  <a:pt x="2605304" y="152400"/>
                </a:cubicBezTo>
                <a:close/>
                <a:moveTo>
                  <a:pt x="534620" y="0"/>
                </a:moveTo>
                <a:lnTo>
                  <a:pt x="2673037" y="0"/>
                </a:lnTo>
                <a:cubicBezTo>
                  <a:pt x="2968299" y="0"/>
                  <a:pt x="3207657" y="239358"/>
                  <a:pt x="3207657" y="534620"/>
                </a:cubicBezTo>
                <a:lnTo>
                  <a:pt x="3207657" y="4676009"/>
                </a:lnTo>
                <a:cubicBezTo>
                  <a:pt x="3207657" y="4971271"/>
                  <a:pt x="2968299" y="5210629"/>
                  <a:pt x="2673037" y="5210629"/>
                </a:cubicBezTo>
                <a:lnTo>
                  <a:pt x="534620" y="5210629"/>
                </a:lnTo>
                <a:cubicBezTo>
                  <a:pt x="239358" y="5210629"/>
                  <a:pt x="0" y="4971271"/>
                  <a:pt x="0" y="4676009"/>
                </a:cubicBezTo>
                <a:lnTo>
                  <a:pt x="0" y="534620"/>
                </a:lnTo>
                <a:cubicBezTo>
                  <a:pt x="0" y="239358"/>
                  <a:pt x="239358" y="0"/>
                  <a:pt x="53462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hu-HU"/>
          </a:p>
        </p:txBody>
      </p:sp>
      <p:sp>
        <p:nvSpPr>
          <p:cNvPr id="5" name="Szabadkézi sokszög 4"/>
          <p:cNvSpPr/>
          <p:nvPr/>
        </p:nvSpPr>
        <p:spPr>
          <a:xfrm>
            <a:off x="7873821" y="383058"/>
            <a:ext cx="3898800" cy="6015600"/>
          </a:xfrm>
          <a:custGeom>
            <a:avLst/>
            <a:gdLst>
              <a:gd name="connsiteX0" fmla="*/ 1603828 w 3207657"/>
              <a:gd name="connsiteY0" fmla="*/ 4437745 h 5210629"/>
              <a:gd name="connsiteX1" fmla="*/ 1872342 w 3207657"/>
              <a:gd name="connsiteY1" fmla="*/ 4691745 h 5210629"/>
              <a:gd name="connsiteX2" fmla="*/ 1603828 w 3207657"/>
              <a:gd name="connsiteY2" fmla="*/ 4945745 h 5210629"/>
              <a:gd name="connsiteX3" fmla="*/ 1335314 w 3207657"/>
              <a:gd name="connsiteY3" fmla="*/ 4691745 h 5210629"/>
              <a:gd name="connsiteX4" fmla="*/ 1603828 w 3207657"/>
              <a:gd name="connsiteY4" fmla="*/ 4437745 h 5210629"/>
              <a:gd name="connsiteX5" fmla="*/ 602352 w 3207657"/>
              <a:gd name="connsiteY5" fmla="*/ 152400 h 5210629"/>
              <a:gd name="connsiteX6" fmla="*/ 101599 w 3207657"/>
              <a:gd name="connsiteY6" fmla="*/ 653153 h 5210629"/>
              <a:gd name="connsiteX7" fmla="*/ 101599 w 3207657"/>
              <a:gd name="connsiteY7" fmla="*/ 4557475 h 5210629"/>
              <a:gd name="connsiteX8" fmla="*/ 602352 w 3207657"/>
              <a:gd name="connsiteY8" fmla="*/ 5058228 h 5210629"/>
              <a:gd name="connsiteX9" fmla="*/ 2605304 w 3207657"/>
              <a:gd name="connsiteY9" fmla="*/ 5058228 h 5210629"/>
              <a:gd name="connsiteX10" fmla="*/ 3106057 w 3207657"/>
              <a:gd name="connsiteY10" fmla="*/ 4557475 h 5210629"/>
              <a:gd name="connsiteX11" fmla="*/ 3106057 w 3207657"/>
              <a:gd name="connsiteY11" fmla="*/ 653153 h 5210629"/>
              <a:gd name="connsiteX12" fmla="*/ 2605304 w 3207657"/>
              <a:gd name="connsiteY12" fmla="*/ 152400 h 5210629"/>
              <a:gd name="connsiteX13" fmla="*/ 534620 w 3207657"/>
              <a:gd name="connsiteY13" fmla="*/ 0 h 5210629"/>
              <a:gd name="connsiteX14" fmla="*/ 2673037 w 3207657"/>
              <a:gd name="connsiteY14" fmla="*/ 0 h 5210629"/>
              <a:gd name="connsiteX15" fmla="*/ 3207657 w 3207657"/>
              <a:gd name="connsiteY15" fmla="*/ 534620 h 5210629"/>
              <a:gd name="connsiteX16" fmla="*/ 3207657 w 3207657"/>
              <a:gd name="connsiteY16" fmla="*/ 4676009 h 5210629"/>
              <a:gd name="connsiteX17" fmla="*/ 2673037 w 3207657"/>
              <a:gd name="connsiteY17" fmla="*/ 5210629 h 5210629"/>
              <a:gd name="connsiteX18" fmla="*/ 534620 w 3207657"/>
              <a:gd name="connsiteY18" fmla="*/ 5210629 h 5210629"/>
              <a:gd name="connsiteX19" fmla="*/ 0 w 3207657"/>
              <a:gd name="connsiteY19" fmla="*/ 4676009 h 5210629"/>
              <a:gd name="connsiteX20" fmla="*/ 0 w 3207657"/>
              <a:gd name="connsiteY20" fmla="*/ 534620 h 5210629"/>
              <a:gd name="connsiteX21" fmla="*/ 534620 w 3207657"/>
              <a:gd name="connsiteY21" fmla="*/ 0 h 5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7657" h="5210629">
                <a:moveTo>
                  <a:pt x="1603828" y="4437745"/>
                </a:moveTo>
                <a:cubicBezTo>
                  <a:pt x="1752124" y="4437745"/>
                  <a:pt x="1872342" y="4551465"/>
                  <a:pt x="1872342" y="4691745"/>
                </a:cubicBezTo>
                <a:cubicBezTo>
                  <a:pt x="1872342" y="4832025"/>
                  <a:pt x="1752124" y="4945745"/>
                  <a:pt x="1603828" y="4945745"/>
                </a:cubicBezTo>
                <a:cubicBezTo>
                  <a:pt x="1455532" y="4945745"/>
                  <a:pt x="1335314" y="4832025"/>
                  <a:pt x="1335314" y="4691745"/>
                </a:cubicBezTo>
                <a:cubicBezTo>
                  <a:pt x="1335314" y="4551465"/>
                  <a:pt x="1455532" y="4437745"/>
                  <a:pt x="1603828" y="4437745"/>
                </a:cubicBezTo>
                <a:close/>
                <a:moveTo>
                  <a:pt x="602352" y="152400"/>
                </a:moveTo>
                <a:cubicBezTo>
                  <a:pt x="325794" y="152400"/>
                  <a:pt x="101599" y="376595"/>
                  <a:pt x="101599" y="653153"/>
                </a:cubicBezTo>
                <a:lnTo>
                  <a:pt x="101599" y="4557475"/>
                </a:lnTo>
                <a:cubicBezTo>
                  <a:pt x="101599" y="4834033"/>
                  <a:pt x="325794" y="5058228"/>
                  <a:pt x="602352" y="5058228"/>
                </a:cubicBezTo>
                <a:lnTo>
                  <a:pt x="2605304" y="5058228"/>
                </a:lnTo>
                <a:cubicBezTo>
                  <a:pt x="2881862" y="5058228"/>
                  <a:pt x="3106057" y="4834033"/>
                  <a:pt x="3106057" y="4557475"/>
                </a:cubicBezTo>
                <a:lnTo>
                  <a:pt x="3106057" y="653153"/>
                </a:lnTo>
                <a:cubicBezTo>
                  <a:pt x="3106057" y="376595"/>
                  <a:pt x="2881862" y="152400"/>
                  <a:pt x="2605304" y="152400"/>
                </a:cubicBezTo>
                <a:close/>
                <a:moveTo>
                  <a:pt x="534620" y="0"/>
                </a:moveTo>
                <a:lnTo>
                  <a:pt x="2673037" y="0"/>
                </a:lnTo>
                <a:cubicBezTo>
                  <a:pt x="2968299" y="0"/>
                  <a:pt x="3207657" y="239358"/>
                  <a:pt x="3207657" y="534620"/>
                </a:cubicBezTo>
                <a:lnTo>
                  <a:pt x="3207657" y="4676009"/>
                </a:lnTo>
                <a:cubicBezTo>
                  <a:pt x="3207657" y="4971271"/>
                  <a:pt x="2968299" y="5210629"/>
                  <a:pt x="2673037" y="5210629"/>
                </a:cubicBezTo>
                <a:lnTo>
                  <a:pt x="534620" y="5210629"/>
                </a:lnTo>
                <a:cubicBezTo>
                  <a:pt x="239358" y="5210629"/>
                  <a:pt x="0" y="4971271"/>
                  <a:pt x="0" y="4676009"/>
                </a:cubicBezTo>
                <a:lnTo>
                  <a:pt x="0" y="534620"/>
                </a:lnTo>
                <a:cubicBezTo>
                  <a:pt x="0" y="239358"/>
                  <a:pt x="239358" y="0"/>
                  <a:pt x="53462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578412" y="5168834"/>
            <a:ext cx="630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2/3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1326332" y="1803657"/>
            <a:ext cx="348460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600" dirty="0" smtClean="0"/>
              <a:t>A </a:t>
            </a:r>
            <a:r>
              <a:rPr lang="hu-HU" sz="1600" dirty="0"/>
              <a:t>bizonyítás célja, hogy megtudjuk, mi is történt valójában, hogyan és mikor romlott el az </a:t>
            </a:r>
            <a:r>
              <a:rPr lang="hu-HU" sz="1600" dirty="0" smtClean="0"/>
              <a:t>általunk megvásárolt </a:t>
            </a:r>
            <a:r>
              <a:rPr lang="hu-HU" sz="1600" dirty="0"/>
              <a:t>termék. Ha ugyanis már akkor hibás volt az áru, amikor </a:t>
            </a:r>
            <a:r>
              <a:rPr lang="hu-HU" sz="1600" dirty="0" smtClean="0"/>
              <a:t>megvettük, az </a:t>
            </a:r>
            <a:r>
              <a:rPr lang="hu-HU" sz="1600" dirty="0"/>
              <a:t>eladó minden további nélkül köteles azt például kijavítani vagy kicserélni. Ha </a:t>
            </a:r>
            <a:r>
              <a:rPr lang="hu-HU" sz="1600" dirty="0" smtClean="0"/>
              <a:t>azonban bebizonyosodik</a:t>
            </a:r>
            <a:r>
              <a:rPr lang="hu-HU" sz="1600" dirty="0"/>
              <a:t>, hogy nem vigyáztunk eléggé az </a:t>
            </a:r>
            <a:r>
              <a:rPr lang="hu-HU" sz="1600" dirty="0" smtClean="0"/>
              <a:t>árura és emiatt ment tönkre</a:t>
            </a:r>
            <a:r>
              <a:rPr lang="hu-HU" sz="1600" dirty="0"/>
              <a:t>, nem élhetünk a fenti lehetőségekkel.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8328249" y="5168834"/>
            <a:ext cx="630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3</a:t>
            </a:r>
            <a:r>
              <a:rPr lang="hu-HU" dirty="0" smtClean="0"/>
              <a:t>/3</a:t>
            </a:r>
            <a:endParaRPr lang="hu-HU" dirty="0"/>
          </a:p>
        </p:txBody>
      </p:sp>
      <p:sp>
        <p:nvSpPr>
          <p:cNvPr id="13" name="Téglalap 12"/>
          <p:cNvSpPr/>
          <p:nvPr/>
        </p:nvSpPr>
        <p:spPr>
          <a:xfrm>
            <a:off x="8093676" y="1655805"/>
            <a:ext cx="349696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dirty="0"/>
              <a:t>A bizonyítás jellemzően szakvélemény segítségével </a:t>
            </a:r>
            <a:r>
              <a:rPr lang="hu-HU" sz="1600" dirty="0" smtClean="0"/>
              <a:t>történik. Ha </a:t>
            </a:r>
            <a:r>
              <a:rPr lang="hu-HU" sz="1600" dirty="0"/>
              <a:t>a vásárlást követő hat hónapon belül kiderül számodra, hogy az általad megvett termék hibás, </a:t>
            </a:r>
            <a:r>
              <a:rPr lang="hu-HU" sz="1600" dirty="0" smtClean="0"/>
              <a:t>úgy az </a:t>
            </a:r>
            <a:r>
              <a:rPr lang="hu-HU" sz="1600" dirty="0"/>
              <a:t>eladónak kell bizonyítania, hogy a termék a vásárlás időpontjában még hibátlan volt, azaz </a:t>
            </a:r>
            <a:r>
              <a:rPr lang="hu-HU" sz="1600" dirty="0" smtClean="0"/>
              <a:t>hogy gyártási </a:t>
            </a:r>
            <a:r>
              <a:rPr lang="hu-HU" sz="1600" dirty="0"/>
              <a:t>vagy anyaghibáról van szó. Ha a hat hónap eltelt, már neked kell bizonyítanod, hogy a </a:t>
            </a:r>
            <a:r>
              <a:rPr lang="hu-HU" sz="1600" dirty="0" smtClean="0"/>
              <a:t>termék a </a:t>
            </a:r>
            <a:r>
              <a:rPr lang="hu-HU" sz="1600" dirty="0"/>
              <a:t>vásárlás időpontjában már hibás volt.</a:t>
            </a:r>
          </a:p>
        </p:txBody>
      </p:sp>
      <p:sp>
        <p:nvSpPr>
          <p:cNvPr id="15" name="Téglalap 14"/>
          <p:cNvSpPr/>
          <p:nvPr/>
        </p:nvSpPr>
        <p:spPr>
          <a:xfrm>
            <a:off x="10383296" y="5055903"/>
            <a:ext cx="1070434" cy="422875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Teszt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Egyenes összekötő 15"/>
          <p:cNvCxnSpPr/>
          <p:nvPr/>
        </p:nvCxnSpPr>
        <p:spPr>
          <a:xfrm>
            <a:off x="1638490" y="5771900"/>
            <a:ext cx="689430" cy="0"/>
          </a:xfrm>
          <a:prstGeom prst="line">
            <a:avLst/>
          </a:prstGeom>
          <a:ln w="7620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Háromszög 16"/>
          <p:cNvSpPr/>
          <p:nvPr/>
        </p:nvSpPr>
        <p:spPr>
          <a:xfrm rot="5400000">
            <a:off x="2136973" y="5706469"/>
            <a:ext cx="301464" cy="222422"/>
          </a:xfrm>
          <a:prstGeom prst="triangle">
            <a:avLst/>
          </a:prstGeom>
          <a:solidFill>
            <a:schemeClr val="tx2">
              <a:lumMod val="90000"/>
              <a:lumOff val="1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3068635" y="5036750"/>
            <a:ext cx="1509488" cy="38685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Feladat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1593991" y="864060"/>
            <a:ext cx="2989943" cy="68217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A szavatosság</a:t>
            </a:r>
            <a:r>
              <a:rPr lang="hu-H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328249" y="852406"/>
            <a:ext cx="2989943" cy="68217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A szavatosság</a:t>
            </a:r>
            <a:r>
              <a:rPr lang="hu-H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: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5237889" y="2883026"/>
            <a:ext cx="24727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/>
              <a:t>Egy lecke három blokkból áll, ami röviden bemutatja a témát.</a:t>
            </a:r>
            <a:endParaRPr lang="hu-HU" sz="2000" dirty="0"/>
          </a:p>
        </p:txBody>
      </p:sp>
      <p:sp>
        <p:nvSpPr>
          <p:cNvPr id="22" name="Téglalap 21"/>
          <p:cNvSpPr/>
          <p:nvPr/>
        </p:nvSpPr>
        <p:spPr>
          <a:xfrm>
            <a:off x="9944242" y="4562809"/>
            <a:ext cx="1509488" cy="38685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Feladat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38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8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12" grpId="0"/>
      <p:bldP spid="13" grpId="0"/>
      <p:bldP spid="15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/>
          <p:nvPr/>
        </p:nvSpPr>
        <p:spPr>
          <a:xfrm>
            <a:off x="1477318" y="261257"/>
            <a:ext cx="3897087" cy="6015265"/>
          </a:xfrm>
          <a:custGeom>
            <a:avLst/>
            <a:gdLst>
              <a:gd name="connsiteX0" fmla="*/ 1603828 w 3207657"/>
              <a:gd name="connsiteY0" fmla="*/ 4437745 h 5210629"/>
              <a:gd name="connsiteX1" fmla="*/ 1872342 w 3207657"/>
              <a:gd name="connsiteY1" fmla="*/ 4691745 h 5210629"/>
              <a:gd name="connsiteX2" fmla="*/ 1603828 w 3207657"/>
              <a:gd name="connsiteY2" fmla="*/ 4945745 h 5210629"/>
              <a:gd name="connsiteX3" fmla="*/ 1335314 w 3207657"/>
              <a:gd name="connsiteY3" fmla="*/ 4691745 h 5210629"/>
              <a:gd name="connsiteX4" fmla="*/ 1603828 w 3207657"/>
              <a:gd name="connsiteY4" fmla="*/ 4437745 h 5210629"/>
              <a:gd name="connsiteX5" fmla="*/ 602352 w 3207657"/>
              <a:gd name="connsiteY5" fmla="*/ 152400 h 5210629"/>
              <a:gd name="connsiteX6" fmla="*/ 101599 w 3207657"/>
              <a:gd name="connsiteY6" fmla="*/ 653153 h 5210629"/>
              <a:gd name="connsiteX7" fmla="*/ 101599 w 3207657"/>
              <a:gd name="connsiteY7" fmla="*/ 4557475 h 5210629"/>
              <a:gd name="connsiteX8" fmla="*/ 602352 w 3207657"/>
              <a:gd name="connsiteY8" fmla="*/ 5058228 h 5210629"/>
              <a:gd name="connsiteX9" fmla="*/ 2605304 w 3207657"/>
              <a:gd name="connsiteY9" fmla="*/ 5058228 h 5210629"/>
              <a:gd name="connsiteX10" fmla="*/ 3106057 w 3207657"/>
              <a:gd name="connsiteY10" fmla="*/ 4557475 h 5210629"/>
              <a:gd name="connsiteX11" fmla="*/ 3106057 w 3207657"/>
              <a:gd name="connsiteY11" fmla="*/ 653153 h 5210629"/>
              <a:gd name="connsiteX12" fmla="*/ 2605304 w 3207657"/>
              <a:gd name="connsiteY12" fmla="*/ 152400 h 5210629"/>
              <a:gd name="connsiteX13" fmla="*/ 534620 w 3207657"/>
              <a:gd name="connsiteY13" fmla="*/ 0 h 5210629"/>
              <a:gd name="connsiteX14" fmla="*/ 2673037 w 3207657"/>
              <a:gd name="connsiteY14" fmla="*/ 0 h 5210629"/>
              <a:gd name="connsiteX15" fmla="*/ 3207657 w 3207657"/>
              <a:gd name="connsiteY15" fmla="*/ 534620 h 5210629"/>
              <a:gd name="connsiteX16" fmla="*/ 3207657 w 3207657"/>
              <a:gd name="connsiteY16" fmla="*/ 4676009 h 5210629"/>
              <a:gd name="connsiteX17" fmla="*/ 2673037 w 3207657"/>
              <a:gd name="connsiteY17" fmla="*/ 5210629 h 5210629"/>
              <a:gd name="connsiteX18" fmla="*/ 534620 w 3207657"/>
              <a:gd name="connsiteY18" fmla="*/ 5210629 h 5210629"/>
              <a:gd name="connsiteX19" fmla="*/ 0 w 3207657"/>
              <a:gd name="connsiteY19" fmla="*/ 4676009 h 5210629"/>
              <a:gd name="connsiteX20" fmla="*/ 0 w 3207657"/>
              <a:gd name="connsiteY20" fmla="*/ 534620 h 5210629"/>
              <a:gd name="connsiteX21" fmla="*/ 534620 w 3207657"/>
              <a:gd name="connsiteY21" fmla="*/ 0 h 5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7657" h="5210629">
                <a:moveTo>
                  <a:pt x="1603828" y="4437745"/>
                </a:moveTo>
                <a:cubicBezTo>
                  <a:pt x="1752124" y="4437745"/>
                  <a:pt x="1872342" y="4551465"/>
                  <a:pt x="1872342" y="4691745"/>
                </a:cubicBezTo>
                <a:cubicBezTo>
                  <a:pt x="1872342" y="4832025"/>
                  <a:pt x="1752124" y="4945745"/>
                  <a:pt x="1603828" y="4945745"/>
                </a:cubicBezTo>
                <a:cubicBezTo>
                  <a:pt x="1455532" y="4945745"/>
                  <a:pt x="1335314" y="4832025"/>
                  <a:pt x="1335314" y="4691745"/>
                </a:cubicBezTo>
                <a:cubicBezTo>
                  <a:pt x="1335314" y="4551465"/>
                  <a:pt x="1455532" y="4437745"/>
                  <a:pt x="1603828" y="4437745"/>
                </a:cubicBezTo>
                <a:close/>
                <a:moveTo>
                  <a:pt x="602352" y="152400"/>
                </a:moveTo>
                <a:cubicBezTo>
                  <a:pt x="325794" y="152400"/>
                  <a:pt x="101599" y="376595"/>
                  <a:pt x="101599" y="653153"/>
                </a:cubicBezTo>
                <a:lnTo>
                  <a:pt x="101599" y="4557475"/>
                </a:lnTo>
                <a:cubicBezTo>
                  <a:pt x="101599" y="4834033"/>
                  <a:pt x="325794" y="5058228"/>
                  <a:pt x="602352" y="5058228"/>
                </a:cubicBezTo>
                <a:lnTo>
                  <a:pt x="2605304" y="5058228"/>
                </a:lnTo>
                <a:cubicBezTo>
                  <a:pt x="2881862" y="5058228"/>
                  <a:pt x="3106057" y="4834033"/>
                  <a:pt x="3106057" y="4557475"/>
                </a:cubicBezTo>
                <a:lnTo>
                  <a:pt x="3106057" y="653153"/>
                </a:lnTo>
                <a:cubicBezTo>
                  <a:pt x="3106057" y="376595"/>
                  <a:pt x="2881862" y="152400"/>
                  <a:pt x="2605304" y="152400"/>
                </a:cubicBezTo>
                <a:close/>
                <a:moveTo>
                  <a:pt x="534620" y="0"/>
                </a:moveTo>
                <a:lnTo>
                  <a:pt x="2673037" y="0"/>
                </a:lnTo>
                <a:cubicBezTo>
                  <a:pt x="2968299" y="0"/>
                  <a:pt x="3207657" y="239358"/>
                  <a:pt x="3207657" y="534620"/>
                </a:cubicBezTo>
                <a:lnTo>
                  <a:pt x="3207657" y="4676009"/>
                </a:lnTo>
                <a:cubicBezTo>
                  <a:pt x="3207657" y="4971271"/>
                  <a:pt x="2968299" y="5210629"/>
                  <a:pt x="2673037" y="5210629"/>
                </a:cubicBezTo>
                <a:lnTo>
                  <a:pt x="534620" y="5210629"/>
                </a:lnTo>
                <a:cubicBezTo>
                  <a:pt x="239358" y="5210629"/>
                  <a:pt x="0" y="4971271"/>
                  <a:pt x="0" y="4676009"/>
                </a:cubicBezTo>
                <a:lnTo>
                  <a:pt x="0" y="534620"/>
                </a:lnTo>
                <a:cubicBezTo>
                  <a:pt x="0" y="239358"/>
                  <a:pt x="239358" y="0"/>
                  <a:pt x="53462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930889" y="789920"/>
            <a:ext cx="2989943" cy="682171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Teszt: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714449" y="2237837"/>
            <a:ext cx="3422822" cy="2062103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8575">
            <a:solidFill>
              <a:schemeClr val="tx2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b="1" dirty="0"/>
              <a:t>1. Mely esetben illetnek meg </a:t>
            </a:r>
            <a:r>
              <a:rPr lang="hu-HU" sz="1600" b="1" dirty="0" smtClean="0"/>
              <a:t>a szavatossági </a:t>
            </a:r>
            <a:r>
              <a:rPr lang="hu-HU" sz="1600" b="1" dirty="0"/>
              <a:t>jogok?</a:t>
            </a:r>
          </a:p>
          <a:p>
            <a:r>
              <a:rPr lang="hu-HU" sz="1600" b="1" dirty="0"/>
              <a:t>a)</a:t>
            </a:r>
            <a:r>
              <a:rPr lang="hu-HU" sz="1600" dirty="0"/>
              <a:t> Minden esetben, ha vásárolok egy terméket.</a:t>
            </a:r>
          </a:p>
          <a:p>
            <a:r>
              <a:rPr lang="hu-HU" sz="1600" b="1" dirty="0"/>
              <a:t>b)</a:t>
            </a:r>
            <a:r>
              <a:rPr lang="hu-HU" sz="1600" dirty="0"/>
              <a:t> Ha a termék már a vásárláskor hibás.</a:t>
            </a:r>
          </a:p>
          <a:p>
            <a:r>
              <a:rPr lang="hu-HU" sz="1600" b="1" dirty="0"/>
              <a:t>c)</a:t>
            </a:r>
            <a:r>
              <a:rPr lang="hu-HU" sz="1600" dirty="0"/>
              <a:t> Ha a hiba oka a vásárlást követően keletkezett.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2499103" y="1669612"/>
            <a:ext cx="1853514" cy="370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1/5</a:t>
            </a:r>
            <a:endParaRPr lang="hu-HU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3222455" y="4636143"/>
            <a:ext cx="528063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38100">
            <a:solidFill>
              <a:schemeClr val="tx2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2408369" y="4636143"/>
            <a:ext cx="528063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38100">
            <a:solidFill>
              <a:schemeClr val="tx2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a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036541" y="4636143"/>
            <a:ext cx="528063" cy="36933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38100">
            <a:solidFill>
              <a:schemeClr val="tx2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c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5640739" y="530840"/>
            <a:ext cx="5113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Ha a teszt során minden kérdésre helyes választ adott meg az illető, akkor tovább léphet a következő témakörre. Akinek nem sikerül válaszolnia minden feladatra, újra próbálhatja. </a:t>
            </a:r>
            <a:endParaRPr lang="hu-HU" dirty="0"/>
          </a:p>
        </p:txBody>
      </p:sp>
      <p:sp>
        <p:nvSpPr>
          <p:cNvPr id="15" name="Szabadkézi sokszög 14"/>
          <p:cNvSpPr/>
          <p:nvPr/>
        </p:nvSpPr>
        <p:spPr>
          <a:xfrm>
            <a:off x="9066046" y="1854963"/>
            <a:ext cx="2597563" cy="4623521"/>
          </a:xfrm>
          <a:custGeom>
            <a:avLst/>
            <a:gdLst>
              <a:gd name="connsiteX0" fmla="*/ 1603828 w 3207657"/>
              <a:gd name="connsiteY0" fmla="*/ 4437745 h 5210629"/>
              <a:gd name="connsiteX1" fmla="*/ 1872342 w 3207657"/>
              <a:gd name="connsiteY1" fmla="*/ 4691745 h 5210629"/>
              <a:gd name="connsiteX2" fmla="*/ 1603828 w 3207657"/>
              <a:gd name="connsiteY2" fmla="*/ 4945745 h 5210629"/>
              <a:gd name="connsiteX3" fmla="*/ 1335314 w 3207657"/>
              <a:gd name="connsiteY3" fmla="*/ 4691745 h 5210629"/>
              <a:gd name="connsiteX4" fmla="*/ 1603828 w 3207657"/>
              <a:gd name="connsiteY4" fmla="*/ 4437745 h 5210629"/>
              <a:gd name="connsiteX5" fmla="*/ 602352 w 3207657"/>
              <a:gd name="connsiteY5" fmla="*/ 152400 h 5210629"/>
              <a:gd name="connsiteX6" fmla="*/ 101599 w 3207657"/>
              <a:gd name="connsiteY6" fmla="*/ 653153 h 5210629"/>
              <a:gd name="connsiteX7" fmla="*/ 101599 w 3207657"/>
              <a:gd name="connsiteY7" fmla="*/ 4557475 h 5210629"/>
              <a:gd name="connsiteX8" fmla="*/ 602352 w 3207657"/>
              <a:gd name="connsiteY8" fmla="*/ 5058228 h 5210629"/>
              <a:gd name="connsiteX9" fmla="*/ 2605304 w 3207657"/>
              <a:gd name="connsiteY9" fmla="*/ 5058228 h 5210629"/>
              <a:gd name="connsiteX10" fmla="*/ 3106057 w 3207657"/>
              <a:gd name="connsiteY10" fmla="*/ 4557475 h 5210629"/>
              <a:gd name="connsiteX11" fmla="*/ 3106057 w 3207657"/>
              <a:gd name="connsiteY11" fmla="*/ 653153 h 5210629"/>
              <a:gd name="connsiteX12" fmla="*/ 2605304 w 3207657"/>
              <a:gd name="connsiteY12" fmla="*/ 152400 h 5210629"/>
              <a:gd name="connsiteX13" fmla="*/ 534620 w 3207657"/>
              <a:gd name="connsiteY13" fmla="*/ 0 h 5210629"/>
              <a:gd name="connsiteX14" fmla="*/ 2673037 w 3207657"/>
              <a:gd name="connsiteY14" fmla="*/ 0 h 5210629"/>
              <a:gd name="connsiteX15" fmla="*/ 3207657 w 3207657"/>
              <a:gd name="connsiteY15" fmla="*/ 534620 h 5210629"/>
              <a:gd name="connsiteX16" fmla="*/ 3207657 w 3207657"/>
              <a:gd name="connsiteY16" fmla="*/ 4676009 h 5210629"/>
              <a:gd name="connsiteX17" fmla="*/ 2673037 w 3207657"/>
              <a:gd name="connsiteY17" fmla="*/ 5210629 h 5210629"/>
              <a:gd name="connsiteX18" fmla="*/ 534620 w 3207657"/>
              <a:gd name="connsiteY18" fmla="*/ 5210629 h 5210629"/>
              <a:gd name="connsiteX19" fmla="*/ 0 w 3207657"/>
              <a:gd name="connsiteY19" fmla="*/ 4676009 h 5210629"/>
              <a:gd name="connsiteX20" fmla="*/ 0 w 3207657"/>
              <a:gd name="connsiteY20" fmla="*/ 534620 h 5210629"/>
              <a:gd name="connsiteX21" fmla="*/ 534620 w 3207657"/>
              <a:gd name="connsiteY21" fmla="*/ 0 h 5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7657" h="5210629">
                <a:moveTo>
                  <a:pt x="1603828" y="4437745"/>
                </a:moveTo>
                <a:cubicBezTo>
                  <a:pt x="1752124" y="4437745"/>
                  <a:pt x="1872342" y="4551465"/>
                  <a:pt x="1872342" y="4691745"/>
                </a:cubicBezTo>
                <a:cubicBezTo>
                  <a:pt x="1872342" y="4832025"/>
                  <a:pt x="1752124" y="4945745"/>
                  <a:pt x="1603828" y="4945745"/>
                </a:cubicBezTo>
                <a:cubicBezTo>
                  <a:pt x="1455532" y="4945745"/>
                  <a:pt x="1335314" y="4832025"/>
                  <a:pt x="1335314" y="4691745"/>
                </a:cubicBezTo>
                <a:cubicBezTo>
                  <a:pt x="1335314" y="4551465"/>
                  <a:pt x="1455532" y="4437745"/>
                  <a:pt x="1603828" y="4437745"/>
                </a:cubicBezTo>
                <a:close/>
                <a:moveTo>
                  <a:pt x="602352" y="152400"/>
                </a:moveTo>
                <a:cubicBezTo>
                  <a:pt x="325794" y="152400"/>
                  <a:pt x="101599" y="376595"/>
                  <a:pt x="101599" y="653153"/>
                </a:cubicBezTo>
                <a:lnTo>
                  <a:pt x="101599" y="4557475"/>
                </a:lnTo>
                <a:cubicBezTo>
                  <a:pt x="101599" y="4834033"/>
                  <a:pt x="325794" y="5058228"/>
                  <a:pt x="602352" y="5058228"/>
                </a:cubicBezTo>
                <a:lnTo>
                  <a:pt x="2605304" y="5058228"/>
                </a:lnTo>
                <a:cubicBezTo>
                  <a:pt x="2881862" y="5058228"/>
                  <a:pt x="3106057" y="4834033"/>
                  <a:pt x="3106057" y="4557475"/>
                </a:cubicBezTo>
                <a:lnTo>
                  <a:pt x="3106057" y="653153"/>
                </a:lnTo>
                <a:cubicBezTo>
                  <a:pt x="3106057" y="376595"/>
                  <a:pt x="2881862" y="152400"/>
                  <a:pt x="2605304" y="152400"/>
                </a:cubicBezTo>
                <a:close/>
                <a:moveTo>
                  <a:pt x="534620" y="0"/>
                </a:moveTo>
                <a:lnTo>
                  <a:pt x="2673037" y="0"/>
                </a:lnTo>
                <a:cubicBezTo>
                  <a:pt x="2968299" y="0"/>
                  <a:pt x="3207657" y="239358"/>
                  <a:pt x="3207657" y="534620"/>
                </a:cubicBezTo>
                <a:lnTo>
                  <a:pt x="3207657" y="4676009"/>
                </a:lnTo>
                <a:cubicBezTo>
                  <a:pt x="3207657" y="4971271"/>
                  <a:pt x="2968299" y="5210629"/>
                  <a:pt x="2673037" y="5210629"/>
                </a:cubicBezTo>
                <a:lnTo>
                  <a:pt x="534620" y="5210629"/>
                </a:lnTo>
                <a:cubicBezTo>
                  <a:pt x="239358" y="5210629"/>
                  <a:pt x="0" y="4971271"/>
                  <a:pt x="0" y="4676009"/>
                </a:cubicBezTo>
                <a:lnTo>
                  <a:pt x="0" y="534620"/>
                </a:lnTo>
                <a:cubicBezTo>
                  <a:pt x="0" y="239358"/>
                  <a:pt x="239358" y="0"/>
                  <a:pt x="53462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9482826" y="2349657"/>
            <a:ext cx="1764000" cy="44482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Eredmény 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5640739" y="2040315"/>
            <a:ext cx="31543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Tegyük fel, hogy ebben a témakörben minden kérdésre helyes válasz érkezett. Így áttérhet a válaszadó a következő témára, a </a:t>
            </a:r>
            <a:r>
              <a:rPr lang="hu-HU" b="1" dirty="0" smtClean="0"/>
              <a:t>jótállásra.</a:t>
            </a:r>
            <a:endParaRPr lang="hu-HU" b="1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9266826" y="3472716"/>
            <a:ext cx="2196000" cy="64633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19050">
            <a:solidFill>
              <a:schemeClr val="tx2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Elért pontszám:</a:t>
            </a:r>
          </a:p>
          <a:p>
            <a:pPr algn="ctr"/>
            <a:r>
              <a:rPr lang="hu-HU" dirty="0" smtClean="0"/>
              <a:t>5/5</a:t>
            </a:r>
            <a:endParaRPr lang="hu-HU" dirty="0"/>
          </a:p>
        </p:txBody>
      </p:sp>
      <p:sp>
        <p:nvSpPr>
          <p:cNvPr id="19" name="Téglalap 18"/>
          <p:cNvSpPr/>
          <p:nvPr/>
        </p:nvSpPr>
        <p:spPr>
          <a:xfrm>
            <a:off x="9249307" y="4797285"/>
            <a:ext cx="2231038" cy="41638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Következő témakör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70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5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9" grpId="0" animBg="1"/>
      <p:bldP spid="11" grpId="0" animBg="1"/>
      <p:bldP spid="12" grpId="0" animBg="1"/>
      <p:bldP spid="14" grpId="0"/>
      <p:bldP spid="15" grpId="0" animBg="1"/>
      <p:bldP spid="16" grpId="0" animBg="1"/>
      <p:bldP spid="17" grpId="0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abadkézi sokszög 3"/>
          <p:cNvSpPr/>
          <p:nvPr/>
        </p:nvSpPr>
        <p:spPr>
          <a:xfrm>
            <a:off x="7915187" y="323041"/>
            <a:ext cx="3897087" cy="6015265"/>
          </a:xfrm>
          <a:custGeom>
            <a:avLst/>
            <a:gdLst>
              <a:gd name="connsiteX0" fmla="*/ 1603828 w 3207657"/>
              <a:gd name="connsiteY0" fmla="*/ 4437745 h 5210629"/>
              <a:gd name="connsiteX1" fmla="*/ 1872342 w 3207657"/>
              <a:gd name="connsiteY1" fmla="*/ 4691745 h 5210629"/>
              <a:gd name="connsiteX2" fmla="*/ 1603828 w 3207657"/>
              <a:gd name="connsiteY2" fmla="*/ 4945745 h 5210629"/>
              <a:gd name="connsiteX3" fmla="*/ 1335314 w 3207657"/>
              <a:gd name="connsiteY3" fmla="*/ 4691745 h 5210629"/>
              <a:gd name="connsiteX4" fmla="*/ 1603828 w 3207657"/>
              <a:gd name="connsiteY4" fmla="*/ 4437745 h 5210629"/>
              <a:gd name="connsiteX5" fmla="*/ 602352 w 3207657"/>
              <a:gd name="connsiteY5" fmla="*/ 152400 h 5210629"/>
              <a:gd name="connsiteX6" fmla="*/ 101599 w 3207657"/>
              <a:gd name="connsiteY6" fmla="*/ 653153 h 5210629"/>
              <a:gd name="connsiteX7" fmla="*/ 101599 w 3207657"/>
              <a:gd name="connsiteY7" fmla="*/ 4557475 h 5210629"/>
              <a:gd name="connsiteX8" fmla="*/ 602352 w 3207657"/>
              <a:gd name="connsiteY8" fmla="*/ 5058228 h 5210629"/>
              <a:gd name="connsiteX9" fmla="*/ 2605304 w 3207657"/>
              <a:gd name="connsiteY9" fmla="*/ 5058228 h 5210629"/>
              <a:gd name="connsiteX10" fmla="*/ 3106057 w 3207657"/>
              <a:gd name="connsiteY10" fmla="*/ 4557475 h 5210629"/>
              <a:gd name="connsiteX11" fmla="*/ 3106057 w 3207657"/>
              <a:gd name="connsiteY11" fmla="*/ 653153 h 5210629"/>
              <a:gd name="connsiteX12" fmla="*/ 2605304 w 3207657"/>
              <a:gd name="connsiteY12" fmla="*/ 152400 h 5210629"/>
              <a:gd name="connsiteX13" fmla="*/ 534620 w 3207657"/>
              <a:gd name="connsiteY13" fmla="*/ 0 h 5210629"/>
              <a:gd name="connsiteX14" fmla="*/ 2673037 w 3207657"/>
              <a:gd name="connsiteY14" fmla="*/ 0 h 5210629"/>
              <a:gd name="connsiteX15" fmla="*/ 3207657 w 3207657"/>
              <a:gd name="connsiteY15" fmla="*/ 534620 h 5210629"/>
              <a:gd name="connsiteX16" fmla="*/ 3207657 w 3207657"/>
              <a:gd name="connsiteY16" fmla="*/ 4676009 h 5210629"/>
              <a:gd name="connsiteX17" fmla="*/ 2673037 w 3207657"/>
              <a:gd name="connsiteY17" fmla="*/ 5210629 h 5210629"/>
              <a:gd name="connsiteX18" fmla="*/ 534620 w 3207657"/>
              <a:gd name="connsiteY18" fmla="*/ 5210629 h 5210629"/>
              <a:gd name="connsiteX19" fmla="*/ 0 w 3207657"/>
              <a:gd name="connsiteY19" fmla="*/ 4676009 h 5210629"/>
              <a:gd name="connsiteX20" fmla="*/ 0 w 3207657"/>
              <a:gd name="connsiteY20" fmla="*/ 534620 h 5210629"/>
              <a:gd name="connsiteX21" fmla="*/ 534620 w 3207657"/>
              <a:gd name="connsiteY21" fmla="*/ 0 h 5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207657" h="5210629">
                <a:moveTo>
                  <a:pt x="1603828" y="4437745"/>
                </a:moveTo>
                <a:cubicBezTo>
                  <a:pt x="1752124" y="4437745"/>
                  <a:pt x="1872342" y="4551465"/>
                  <a:pt x="1872342" y="4691745"/>
                </a:cubicBezTo>
                <a:cubicBezTo>
                  <a:pt x="1872342" y="4832025"/>
                  <a:pt x="1752124" y="4945745"/>
                  <a:pt x="1603828" y="4945745"/>
                </a:cubicBezTo>
                <a:cubicBezTo>
                  <a:pt x="1455532" y="4945745"/>
                  <a:pt x="1335314" y="4832025"/>
                  <a:pt x="1335314" y="4691745"/>
                </a:cubicBezTo>
                <a:cubicBezTo>
                  <a:pt x="1335314" y="4551465"/>
                  <a:pt x="1455532" y="4437745"/>
                  <a:pt x="1603828" y="4437745"/>
                </a:cubicBezTo>
                <a:close/>
                <a:moveTo>
                  <a:pt x="602352" y="152400"/>
                </a:moveTo>
                <a:cubicBezTo>
                  <a:pt x="325794" y="152400"/>
                  <a:pt x="101599" y="376595"/>
                  <a:pt x="101599" y="653153"/>
                </a:cubicBezTo>
                <a:lnTo>
                  <a:pt x="101599" y="4557475"/>
                </a:lnTo>
                <a:cubicBezTo>
                  <a:pt x="101599" y="4834033"/>
                  <a:pt x="325794" y="5058228"/>
                  <a:pt x="602352" y="5058228"/>
                </a:cubicBezTo>
                <a:lnTo>
                  <a:pt x="2605304" y="5058228"/>
                </a:lnTo>
                <a:cubicBezTo>
                  <a:pt x="2881862" y="5058228"/>
                  <a:pt x="3106057" y="4834033"/>
                  <a:pt x="3106057" y="4557475"/>
                </a:cubicBezTo>
                <a:lnTo>
                  <a:pt x="3106057" y="653153"/>
                </a:lnTo>
                <a:cubicBezTo>
                  <a:pt x="3106057" y="376595"/>
                  <a:pt x="2881862" y="152400"/>
                  <a:pt x="2605304" y="152400"/>
                </a:cubicBezTo>
                <a:close/>
                <a:moveTo>
                  <a:pt x="534620" y="0"/>
                </a:moveTo>
                <a:lnTo>
                  <a:pt x="2673037" y="0"/>
                </a:lnTo>
                <a:cubicBezTo>
                  <a:pt x="2968299" y="0"/>
                  <a:pt x="3207657" y="239358"/>
                  <a:pt x="3207657" y="534620"/>
                </a:cubicBezTo>
                <a:lnTo>
                  <a:pt x="3207657" y="4676009"/>
                </a:lnTo>
                <a:cubicBezTo>
                  <a:pt x="3207657" y="4971271"/>
                  <a:pt x="2968299" y="5210629"/>
                  <a:pt x="2673037" y="5210629"/>
                </a:cubicBezTo>
                <a:lnTo>
                  <a:pt x="534620" y="5210629"/>
                </a:lnTo>
                <a:cubicBezTo>
                  <a:pt x="239358" y="5210629"/>
                  <a:pt x="0" y="4971271"/>
                  <a:pt x="0" y="4676009"/>
                </a:cubicBezTo>
                <a:lnTo>
                  <a:pt x="0" y="534620"/>
                </a:lnTo>
                <a:cubicBezTo>
                  <a:pt x="0" y="239358"/>
                  <a:pt x="239358" y="0"/>
                  <a:pt x="534620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8368758" y="740494"/>
            <a:ext cx="2989943" cy="54461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Jótállás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8056605" y="1396314"/>
            <a:ext cx="359581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600" dirty="0"/>
              <a:t>A jótállás egyfajta „</a:t>
            </a:r>
            <a:r>
              <a:rPr lang="hu-HU" sz="1600" dirty="0" smtClean="0"/>
              <a:t>fokozottabb felelősségvállalás</a:t>
            </a:r>
            <a:r>
              <a:rPr lang="hu-HU" sz="1600" dirty="0"/>
              <a:t>” az eladó részéről, azaz kedvezőbb számodra </a:t>
            </a:r>
            <a:r>
              <a:rPr lang="hu-HU" sz="1600" dirty="0" smtClean="0"/>
              <a:t>a szavatosságnál, de ugyanazok a lehetőségek vannak érvényben egy hibás termék esetén. Ez azt </a:t>
            </a:r>
            <a:r>
              <a:rPr lang="hu-HU" sz="1600" dirty="0"/>
              <a:t>jelenti, </a:t>
            </a:r>
            <a:r>
              <a:rPr lang="hu-HU" sz="1600" dirty="0" smtClean="0"/>
              <a:t>hogy ebben </a:t>
            </a:r>
            <a:r>
              <a:rPr lang="hu-HU" sz="1600" dirty="0"/>
              <a:t>az esetben a jótállás időtartama alatt végig az eladónak </a:t>
            </a:r>
            <a:r>
              <a:rPr lang="hu-HU" sz="1600" dirty="0" smtClean="0"/>
              <a:t>kell bizonyítania</a:t>
            </a:r>
            <a:r>
              <a:rPr lang="hu-HU" sz="1600" dirty="0"/>
              <a:t>, hogy a hiba oka a vásárlást követően keletkezett. Tehát az eladó garantálja, hogy </a:t>
            </a:r>
            <a:r>
              <a:rPr lang="hu-HU" sz="1600" dirty="0" smtClean="0"/>
              <a:t>a termék </a:t>
            </a:r>
            <a:r>
              <a:rPr lang="hu-HU" sz="1600" dirty="0"/>
              <a:t>hibátlan és a jótállási időtartam alatt nem hibásodik meg. Ezért is nevezik a jótállást </a:t>
            </a:r>
            <a:r>
              <a:rPr lang="hu-HU" sz="1600" dirty="0" smtClean="0"/>
              <a:t>köznapi nevén </a:t>
            </a:r>
            <a:r>
              <a:rPr lang="hu-HU" sz="1600" dirty="0"/>
              <a:t>garanciának.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8368758" y="5083027"/>
            <a:ext cx="56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1/3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10050202" y="5046954"/>
            <a:ext cx="1509488" cy="386856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Feladat</a:t>
            </a:r>
            <a:endParaRPr lang="hu-HU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Háromszög 10"/>
          <p:cNvSpPr/>
          <p:nvPr/>
        </p:nvSpPr>
        <p:spPr>
          <a:xfrm rot="5400000">
            <a:off x="8783203" y="5491880"/>
            <a:ext cx="301464" cy="222422"/>
          </a:xfrm>
          <a:prstGeom prst="triangle">
            <a:avLst/>
          </a:prstGeom>
          <a:solidFill>
            <a:schemeClr val="tx2">
              <a:lumMod val="90000"/>
              <a:lumOff val="10000"/>
            </a:schemeClr>
          </a:solidFill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11"/>
          <p:cNvCxnSpPr/>
          <p:nvPr/>
        </p:nvCxnSpPr>
        <p:spPr>
          <a:xfrm>
            <a:off x="8244505" y="5586549"/>
            <a:ext cx="689430" cy="0"/>
          </a:xfrm>
          <a:prstGeom prst="line">
            <a:avLst/>
          </a:prstGeom>
          <a:ln w="76200"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1591275" y="787305"/>
            <a:ext cx="486856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/>
              <a:t>Ugyanezt a lépéssorozatot folytatjuk itt is. Három részre osztva a témát, minden blokk mellett egy feladattal, a végén pedig egy teszttel zárjuk. És lényegében így fel is tudtuk dolgozni a </a:t>
            </a:r>
            <a:r>
              <a:rPr lang="hu-HU" sz="2000" b="1" dirty="0" smtClean="0"/>
              <a:t>szavatosság és jótállás </a:t>
            </a:r>
            <a:r>
              <a:rPr lang="hu-HU" sz="2000" dirty="0" smtClean="0"/>
              <a:t>témakörét</a:t>
            </a:r>
            <a:r>
              <a:rPr lang="hu-HU" sz="2400" dirty="0" smtClean="0"/>
              <a:t>. </a:t>
            </a:r>
            <a:endParaRPr lang="hu-HU" sz="24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1591275" y="3966248"/>
            <a:ext cx="4868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/>
              <a:t>Természetesen forrásként szolgáltak számunkra a verseny során kapott segédanyagok és feladatok, mert nagyon hasznosnak találtuk őket. Ezért gondoltunk erre a módjára a pályamunkánk kivitelezésének.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1248684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10" grpId="0" animBg="1"/>
      <p:bldP spid="11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5449613" y="772510"/>
            <a:ext cx="593309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 smtClean="0"/>
              <a:t>Köszönjük a figyelmet! </a:t>
            </a:r>
            <a:endParaRPr lang="hu-HU" sz="6000" b="1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4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113" y="1899662"/>
            <a:ext cx="40005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20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479</TotalTime>
  <Words>922</Words>
  <Application>Microsoft Office PowerPoint</Application>
  <PresentationFormat>Szélesvásznú</PresentationFormat>
  <Paragraphs>68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Szavatosság, jótállás</vt:lpstr>
      <vt:lpstr>PowerPoint-bemutató</vt:lpstr>
      <vt:lpstr>Mi is az a szavatosság és a jótállás?</vt:lpstr>
      <vt:lpstr>Fogyasztói tudatosság fejlesztése: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Szavatosság, jótállás</dc:title>
  <dc:creator>Mónika Joóné</dc:creator>
  <cp:lastModifiedBy>Mónika Joóné</cp:lastModifiedBy>
  <cp:revision>38</cp:revision>
  <dcterms:created xsi:type="dcterms:W3CDTF">2020-04-28T16:52:08Z</dcterms:created>
  <dcterms:modified xsi:type="dcterms:W3CDTF">2020-04-30T07:21:44Z</dcterms:modified>
</cp:coreProperties>
</file>